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1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a:t>
            </a:r>
            <a:r>
              <a:rPr b="0" lang="en-IN" sz="2000" spc="-1" strike="noStrike">
                <a:latin typeface="Arial"/>
              </a:rPr>
              <a:t>format</a:t>
            </a:r>
            <a:endParaRPr b="0" lang="en-IN" sz="2000" spc="-1" strike="noStrike">
              <a:latin typeface="Arial"/>
            </a:endParaRPr>
          </a:p>
        </p:txBody>
      </p:sp>
      <p:sp>
        <p:nvSpPr>
          <p:cNvPr id="11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1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1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1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3F8C828C-BED4-47F5-AF76-7971E4D1B3B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0" y="0"/>
            <a:ext cx="0" cy="0"/>
          </a:xfrm>
          <a:prstGeom prst="rect">
            <a:avLst/>
          </a:prstGeom>
          <a:ln w="0">
            <a:noFill/>
          </a:ln>
        </p:spPr>
      </p:sp>
      <p:sp>
        <p:nvSpPr>
          <p:cNvPr id="223"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24" name="PlaceHolder 3"/>
          <p:cNvSpPr>
            <a:spLocks noGrp="1"/>
          </p:cNvSpPr>
          <p:nvPr>
            <p:ph type="sldNum" idx="4"/>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A0518B9-7691-455C-94A0-B74E03CE5F35}"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0" y="0"/>
            <a:ext cx="0" cy="0"/>
          </a:xfrm>
          <a:prstGeom prst="rect">
            <a:avLst/>
          </a:prstGeom>
          <a:ln w="0">
            <a:noFill/>
          </a:ln>
        </p:spPr>
      </p:sp>
      <p:sp>
        <p:nvSpPr>
          <p:cNvPr id="226"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27" name="PlaceHolder 3"/>
          <p:cNvSpPr>
            <a:spLocks noGrp="1"/>
          </p:cNvSpPr>
          <p:nvPr>
            <p:ph type="sldNum" idx="5"/>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450705C-017C-4DFD-A1BD-943DBB383DAB}"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0" y="0"/>
            <a:ext cx="0" cy="0"/>
          </a:xfrm>
          <a:prstGeom prst="rect">
            <a:avLst/>
          </a:prstGeom>
          <a:ln w="0">
            <a:noFill/>
          </a:ln>
        </p:spPr>
      </p:sp>
      <p:sp>
        <p:nvSpPr>
          <p:cNvPr id="229"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30" name="PlaceHolder 3"/>
          <p:cNvSpPr>
            <a:spLocks noGrp="1"/>
          </p:cNvSpPr>
          <p:nvPr>
            <p:ph type="sldNum" idx="6"/>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0C40FA2-5090-4ADE-95AE-48C259EE7E3A}"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0" y="0"/>
            <a:ext cx="0" cy="0"/>
          </a:xfrm>
          <a:prstGeom prst="rect">
            <a:avLst/>
          </a:prstGeom>
          <a:ln w="0">
            <a:noFill/>
          </a:ln>
        </p:spPr>
      </p:sp>
      <p:sp>
        <p:nvSpPr>
          <p:cNvPr id="232"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33" name="PlaceHolder 3"/>
          <p:cNvSpPr>
            <a:spLocks noGrp="1"/>
          </p:cNvSpPr>
          <p:nvPr>
            <p:ph type="sldNum" idx="7"/>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6CC452D-8723-4673-BFC8-939C8EC0DC4C}"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0" y="0"/>
            <a:ext cx="0" cy="0"/>
          </a:xfrm>
          <a:prstGeom prst="rect">
            <a:avLst/>
          </a:prstGeom>
          <a:ln w="0">
            <a:noFill/>
          </a:ln>
        </p:spPr>
      </p:sp>
      <p:sp>
        <p:nvSpPr>
          <p:cNvPr id="235"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36" name="PlaceHolder 3"/>
          <p:cNvSpPr>
            <a:spLocks noGrp="1"/>
          </p:cNvSpPr>
          <p:nvPr>
            <p:ph type="sldNum" idx="8"/>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BD1454D-1ADA-4CA0-85DB-BF1F9ED4FE73}"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0" y="0"/>
            <a:ext cx="0" cy="0"/>
          </a:xfrm>
          <a:prstGeom prst="rect">
            <a:avLst/>
          </a:prstGeom>
          <a:ln w="0">
            <a:noFill/>
          </a:ln>
        </p:spPr>
      </p:sp>
      <p:sp>
        <p:nvSpPr>
          <p:cNvPr id="238"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39" name="PlaceHolder 3"/>
          <p:cNvSpPr>
            <a:spLocks noGrp="1"/>
          </p:cNvSpPr>
          <p:nvPr>
            <p:ph type="sldNum" idx="9"/>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2FCE526D-5F64-4DD5-B22A-7FA8713CCB5D}"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0" y="0"/>
            <a:ext cx="0" cy="0"/>
          </a:xfrm>
          <a:prstGeom prst="rect">
            <a:avLst/>
          </a:prstGeom>
          <a:ln w="0">
            <a:noFill/>
          </a:ln>
        </p:spPr>
      </p:sp>
      <p:sp>
        <p:nvSpPr>
          <p:cNvPr id="241"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42" name="PlaceHolder 3"/>
          <p:cNvSpPr>
            <a:spLocks noGrp="1"/>
          </p:cNvSpPr>
          <p:nvPr>
            <p:ph type="sldNum" idx="10"/>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DE1CA10-2EB1-40BA-9D16-487F8458A5C2}"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0" y="0"/>
            <a:ext cx="0" cy="0"/>
          </a:xfrm>
          <a:prstGeom prst="rect">
            <a:avLst/>
          </a:prstGeom>
          <a:ln w="0">
            <a:noFill/>
          </a:ln>
        </p:spPr>
      </p:sp>
      <p:sp>
        <p:nvSpPr>
          <p:cNvPr id="244"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45" name="PlaceHolder 3"/>
          <p:cNvSpPr>
            <a:spLocks noGrp="1"/>
          </p:cNvSpPr>
          <p:nvPr>
            <p:ph type="sldNum" idx="11"/>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08555DC-28F2-4BF8-B77B-4D545770971E}"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6640" cy="636768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731520" y="328320"/>
            <a:ext cx="13166640" cy="636768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6640" cy="636768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r>
              <a:rPr b="0" lang="en-US" sz="4400" spc="-1" strike="noStrike">
                <a:solidFill>
                  <a:srgbClr val="000000"/>
                </a:solidFill>
                <a:latin typeface="Arial"/>
              </a:rPr>
              <a:t>Click to </a:t>
            </a:r>
            <a:r>
              <a:rPr b="0" lang="en-US" sz="4400" spc="-1" strike="noStrike">
                <a:solidFill>
                  <a:srgbClr val="000000"/>
                </a:solidFill>
                <a:latin typeface="Arial"/>
              </a:rPr>
              <a:t>edit the </a:t>
            </a:r>
            <a:r>
              <a:rPr b="0" lang="en-US" sz="4400" spc="-1" strike="noStrike">
                <a:solidFill>
                  <a:srgbClr val="000000"/>
                </a:solidFill>
                <a:latin typeface="Arial"/>
              </a:rPr>
              <a:t>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7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3.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ubTitle"/>
          </p:nvPr>
        </p:nvSpPr>
        <p:spPr>
          <a:xfrm>
            <a:off x="532080" y="930240"/>
            <a:ext cx="13166640" cy="6368760"/>
          </a:xfrm>
          <a:prstGeom prst="rect">
            <a:avLst/>
          </a:prstGeom>
          <a:noFill/>
          <a:ln w="0">
            <a:noFill/>
          </a:ln>
        </p:spPr>
        <p:txBody>
          <a:bodyPr lIns="0" rIns="0" tIns="0" bIns="0" anchor="ctr">
            <a:noAutofit/>
          </a:bodyPr>
          <a:p>
            <a:pPr algn="ctr">
              <a:lnSpc>
                <a:spcPct val="90000"/>
              </a:lnSpc>
              <a:spcBef>
                <a:spcPts val="1001"/>
              </a:spcBef>
              <a:buNone/>
              <a:tabLst>
                <a:tab algn="l" pos="0"/>
              </a:tabLst>
            </a:pPr>
            <a:r>
              <a:rPr b="1" lang="en-US" sz="8000" spc="-1" strike="noStrike">
                <a:solidFill>
                  <a:srgbClr val="101014"/>
                </a:solidFill>
                <a:latin typeface="Times New Roman"/>
                <a:ea typeface="Playfair Display"/>
              </a:rPr>
              <a:t>Harnessing the Power of the Sun: Solar Energy for Rural Electrification </a:t>
            </a:r>
            <a:endParaRPr b="0" lang="en-IN" sz="8000" spc="-1" strike="noStrike">
              <a:latin typeface="Arial"/>
            </a:endParaRPr>
          </a:p>
          <a:p>
            <a:pPr algn="r">
              <a:lnSpc>
                <a:spcPct val="90000"/>
              </a:lnSpc>
              <a:spcBef>
                <a:spcPts val="1001"/>
              </a:spcBef>
              <a:buNone/>
              <a:tabLst>
                <a:tab algn="l" pos="0"/>
              </a:tabLst>
            </a:pPr>
            <a:r>
              <a:rPr b="0" lang="en-IN" sz="3200" spc="-1" strike="noStrike">
                <a:solidFill>
                  <a:srgbClr val="000000"/>
                </a:solidFill>
                <a:latin typeface="Times New Roman"/>
                <a:ea typeface="DejaVu Sans"/>
              </a:rPr>
              <a:t>By –  Ananth Joshi (4CB21CG009)</a:t>
            </a:r>
            <a:endParaRPr b="0" lang="en-IN" sz="3200" spc="-1" strike="noStrike">
              <a:latin typeface="Arial"/>
            </a:endParaRPr>
          </a:p>
          <a:p>
            <a:pPr algn="r">
              <a:lnSpc>
                <a:spcPct val="90000"/>
              </a:lnSpc>
              <a:spcBef>
                <a:spcPts val="1001"/>
              </a:spcBef>
              <a:buNone/>
              <a:tabLst>
                <a:tab algn="l" pos="0"/>
              </a:tabLst>
            </a:pPr>
            <a:r>
              <a:rPr b="0" lang="en-IN" sz="3200" spc="-1" strike="noStrike">
                <a:solidFill>
                  <a:srgbClr val="000000"/>
                </a:solidFill>
                <a:latin typeface="Times New Roman"/>
                <a:ea typeface="DejaVu Sans"/>
              </a:rPr>
              <a:t>Anoop V (4CB21CG010)</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Box 141"/>
          <p:cNvSpPr/>
          <p:nvPr/>
        </p:nvSpPr>
        <p:spPr>
          <a:xfrm>
            <a:off x="726840" y="1301400"/>
            <a:ext cx="12988800" cy="5626800"/>
          </a:xfrm>
          <a:prstGeom prst="rect">
            <a:avLst/>
          </a:prstGeom>
          <a:noFill/>
          <a:ln w="0">
            <a:noFill/>
          </a:ln>
        </p:spPr>
        <p:style>
          <a:lnRef idx="0"/>
          <a:fillRef idx="0"/>
          <a:effectRef idx="0"/>
          <a:fontRef idx="minor"/>
        </p:style>
        <p:txBody>
          <a:bodyPr lIns="90000" rIns="90000" tIns="45000" bIns="45000" anchor="ctr">
            <a:noAutofit/>
          </a:bodyPr>
          <a:p>
            <a:pPr algn="just">
              <a:lnSpc>
                <a:spcPct val="100000"/>
              </a:lnSpc>
              <a:buNone/>
            </a:pPr>
            <a:r>
              <a:rPr b="0" lang="en-IN" sz="2200" spc="-1" strike="noStrike">
                <a:solidFill>
                  <a:srgbClr val="000000"/>
                </a:solidFill>
                <a:latin typeface="Times New Roman"/>
                <a:ea typeface="DejaVu Sans"/>
              </a:rPr>
              <a:t>A case study was conducted in Lakshmipura-Jharla, Rajasthan, a village in western India with significant potential for producing solar energy. In 2013, a private investor set up a solar microgrid in the village and distributed energy-efficient appliances. Its goal was to give poor households access to modern energy services. The study data were collected through a survey conducted among randomly selected households in the village. The survey found that such an electricity provision service had multidimensional benefits: flexible use of the energy service, more effective time allocation among women, more study time for students, improved indoor air quality, and safer public places. Given the initial unmet demand for modern energy in the village, technological interventions supported by policy has helped to expand consumption possibilities and new demand for services has emerged. The household-level frontier rebound effect is estimated to be more than 100%, reflecting a one-and-a-half times increase in the demand for illumination services among rural households. Frontier rebound effect estimates help quantify the benefits of solar microgrids and energy-efficient appliances for households in rural areas. The results of this study are consistent with existing literature that suggests that efficient appliances and access to electricity will increase the energy demand manifold and satisfy the growing and largely unmet demand for energy.</a:t>
            </a:r>
            <a:endParaRPr b="0" lang="en-IN" sz="2200" spc="-1" strike="noStrike">
              <a:latin typeface="Arial"/>
            </a:endParaRPr>
          </a:p>
        </p:txBody>
      </p:sp>
      <p:sp>
        <p:nvSpPr>
          <p:cNvPr id="220" name="Text 1"/>
          <p:cNvSpPr/>
          <p:nvPr/>
        </p:nvSpPr>
        <p:spPr>
          <a:xfrm>
            <a:off x="786240" y="360000"/>
            <a:ext cx="1055376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Rural Electrification: A case study</a:t>
            </a:r>
            <a:endParaRPr b="0" lang="en-IN" sz="4370" spc="-1" strike="noStrike">
              <a:latin typeface="Arial"/>
            </a:endParaRPr>
          </a:p>
        </p:txBody>
      </p:sp>
    </p:spTree>
  </p:cSld>
  <p:transition spd="slow">
    <p:push dir="u"/>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731520" y="328320"/>
            <a:ext cx="13166640" cy="7455600"/>
          </a:xfrm>
          <a:prstGeom prst="rect">
            <a:avLst/>
          </a:prstGeom>
          <a:noFill/>
          <a:ln w="0">
            <a:noFill/>
          </a:ln>
        </p:spPr>
        <p:txBody>
          <a:bodyPr lIns="0" rIns="0" tIns="0" bIns="0" anchor="ctr">
            <a:noAutofit/>
          </a:bodyPr>
          <a:p>
            <a:pPr algn="ctr">
              <a:lnSpc>
                <a:spcPct val="90000"/>
              </a:lnSpc>
              <a:buNone/>
            </a:pPr>
            <a:r>
              <a:rPr b="1" lang="en-US" sz="9600" spc="-1" strike="noStrike">
                <a:solidFill>
                  <a:srgbClr val="000000"/>
                </a:solidFill>
                <a:latin typeface="Times New Roman"/>
                <a:ea typeface="DejaVu Sans"/>
              </a:rPr>
              <a:t>T</a:t>
            </a:r>
            <a:r>
              <a:rPr b="1" lang="en-US" sz="9600" spc="-1" strike="noStrike">
                <a:solidFill>
                  <a:srgbClr val="000000"/>
                </a:solidFill>
                <a:latin typeface="Times New Roman"/>
                <a:ea typeface="DejaVu Sans"/>
              </a:rPr>
              <a:t>H</a:t>
            </a:r>
            <a:r>
              <a:rPr b="1" lang="en-US" sz="9600" spc="-1" strike="noStrike">
                <a:solidFill>
                  <a:srgbClr val="000000"/>
                </a:solidFill>
                <a:latin typeface="Times New Roman"/>
                <a:ea typeface="DejaVu Sans"/>
              </a:rPr>
              <a:t>A</a:t>
            </a:r>
            <a:r>
              <a:rPr b="1" lang="en-US" sz="9600" spc="-1" strike="noStrike">
                <a:solidFill>
                  <a:srgbClr val="000000"/>
                </a:solidFill>
                <a:latin typeface="Times New Roman"/>
                <a:ea typeface="DejaVu Sans"/>
              </a:rPr>
              <a:t>N</a:t>
            </a:r>
            <a:r>
              <a:rPr b="1" lang="en-US" sz="9600" spc="-1" strike="noStrike">
                <a:solidFill>
                  <a:srgbClr val="000000"/>
                </a:solidFill>
                <a:latin typeface="Times New Roman"/>
                <a:ea typeface="DejaVu Sans"/>
              </a:rPr>
              <a:t>K</a:t>
            </a:r>
            <a:r>
              <a:rPr b="1" lang="en-US" sz="9600" spc="-1" strike="noStrike">
                <a:solidFill>
                  <a:srgbClr val="000000"/>
                </a:solidFill>
                <a:latin typeface="Times New Roman"/>
                <a:ea typeface="DejaVu Sans"/>
              </a:rPr>
              <a:t> </a:t>
            </a:r>
            <a:r>
              <a:rPr b="1" lang="en-US" sz="9600" spc="-1" strike="noStrike">
                <a:solidFill>
                  <a:srgbClr val="000000"/>
                </a:solidFill>
                <a:latin typeface="Times New Roman"/>
                <a:ea typeface="DejaVu Sans"/>
              </a:rPr>
              <a:t>Y</a:t>
            </a:r>
            <a:r>
              <a:rPr b="1" lang="en-US" sz="9600" spc="-1" strike="noStrike">
                <a:solidFill>
                  <a:srgbClr val="000000"/>
                </a:solidFill>
                <a:latin typeface="Times New Roman"/>
                <a:ea typeface="DejaVu Sans"/>
              </a:rPr>
              <a:t>O</a:t>
            </a:r>
            <a:r>
              <a:rPr b="1" lang="en-US" sz="9600" spc="-1" strike="noStrike">
                <a:solidFill>
                  <a:srgbClr val="000000"/>
                </a:solidFill>
                <a:latin typeface="Times New Roman"/>
                <a:ea typeface="DejaVu Sans"/>
              </a:rPr>
              <a:t>U</a:t>
            </a:r>
            <a:endParaRPr b="0" lang="en-US" sz="9600" spc="-1" strike="noStrike">
              <a:solidFill>
                <a:srgbClr val="000000"/>
              </a:solidFill>
              <a:latin typeface="Arial"/>
            </a:endParaRPr>
          </a:p>
        </p:txBody>
      </p:sp>
    </p:spTree>
  </p:cSld>
  <p:transition spd="slow">
    <p:push dir="u"/>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22" name="Shape 1"/>
          <p:cNvSpPr/>
          <p:nvPr/>
        </p:nvSpPr>
        <p:spPr>
          <a:xfrm>
            <a:off x="7560" y="360"/>
            <a:ext cx="14629680" cy="8228880"/>
          </a:xfrm>
          <a:prstGeom prst="rect">
            <a:avLst/>
          </a:prstGeom>
          <a:solidFill>
            <a:srgbClr val="f3f3f7"/>
          </a:solidFill>
          <a:ln w="0">
            <a:noFill/>
          </a:ln>
        </p:spPr>
        <p:style>
          <a:lnRef idx="0"/>
          <a:fillRef idx="0"/>
          <a:effectRef idx="0"/>
          <a:fontRef idx="minor"/>
        </p:style>
      </p:sp>
      <p:pic>
        <p:nvPicPr>
          <p:cNvPr id="123" name="Image 0" descr="preencoded.png"/>
          <p:cNvPicPr/>
          <p:nvPr/>
        </p:nvPicPr>
        <p:blipFill>
          <a:blip r:embed="rId1"/>
          <a:stretch/>
        </p:blipFill>
        <p:spPr>
          <a:xfrm>
            <a:off x="9151560" y="0"/>
            <a:ext cx="5485680" cy="8228880"/>
          </a:xfrm>
          <a:prstGeom prst="rect">
            <a:avLst/>
          </a:prstGeom>
          <a:ln w="0">
            <a:noFill/>
          </a:ln>
        </p:spPr>
      </p:pic>
      <p:sp>
        <p:nvSpPr>
          <p:cNvPr id="124" name="Text 2"/>
          <p:cNvSpPr/>
          <p:nvPr/>
        </p:nvSpPr>
        <p:spPr>
          <a:xfrm>
            <a:off x="833040" y="1582560"/>
            <a:ext cx="7476840" cy="1640880"/>
          </a:xfrm>
          <a:prstGeom prst="rect">
            <a:avLst/>
          </a:prstGeom>
          <a:noFill/>
          <a:ln w="0">
            <a:noFill/>
          </a:ln>
        </p:spPr>
        <p:style>
          <a:lnRef idx="0"/>
          <a:fillRef idx="0"/>
          <a:effectRef idx="0"/>
          <a:fontRef idx="minor"/>
        </p:style>
        <p:txBody>
          <a:bodyPr lIns="90000" rIns="90000" tIns="45000" bIns="45000" anchor="t">
            <a:noAutofit/>
          </a:bodyPr>
          <a:p>
            <a:pPr>
              <a:lnSpc>
                <a:spcPts val="7546"/>
              </a:lnSpc>
              <a:buNone/>
              <a:tabLst>
                <a:tab algn="l" pos="0"/>
              </a:tabLst>
            </a:pPr>
            <a:r>
              <a:rPr b="1" lang="en-US" sz="6030" spc="-1" strike="noStrike">
                <a:solidFill>
                  <a:srgbClr val="101014"/>
                </a:solidFill>
                <a:latin typeface="Times New Roman"/>
                <a:ea typeface="Playfair Display"/>
              </a:rPr>
              <a:t>Introduction</a:t>
            </a:r>
            <a:endParaRPr b="0" lang="en-IN" sz="6030" spc="-1" strike="noStrike">
              <a:latin typeface="Arial"/>
            </a:endParaRPr>
          </a:p>
        </p:txBody>
      </p:sp>
      <p:sp>
        <p:nvSpPr>
          <p:cNvPr id="125" name="Text 3"/>
          <p:cNvSpPr/>
          <p:nvPr/>
        </p:nvSpPr>
        <p:spPr>
          <a:xfrm>
            <a:off x="833040" y="3704400"/>
            <a:ext cx="7630560" cy="332604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 </a:t>
            </a:r>
            <a:r>
              <a:rPr b="0" lang="en-US" sz="2400" spc="-1" strike="noStrike">
                <a:solidFill>
                  <a:srgbClr val="39393c"/>
                </a:solidFill>
                <a:latin typeface="Times New Roman"/>
                <a:ea typeface="Open Sans"/>
              </a:rPr>
              <a:t>Solar energy holds immense potential to bring reliable and sustainable electricity to rural communities worldwide. By tapping into the abundant and renewable solar resource, off-grid solar solutions can provide light, power, and opportunities for economic and social development in remote areas.</a:t>
            </a:r>
            <a:endParaRPr b="0" lang="en-IN" sz="2400" spc="-1" strike="noStrike">
              <a:latin typeface="Arial"/>
            </a:endParaRPr>
          </a:p>
        </p:txBody>
      </p:sp>
    </p:spTree>
  </p:cSld>
  <p:transition spd="slow">
    <p:push dir="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27" name="Shape 1"/>
          <p:cNvSpPr/>
          <p:nvPr/>
        </p:nvSpPr>
        <p:spPr>
          <a:xfrm>
            <a:off x="0" y="0"/>
            <a:ext cx="14629680" cy="8228880"/>
          </a:xfrm>
          <a:prstGeom prst="rect">
            <a:avLst/>
          </a:prstGeom>
          <a:solidFill>
            <a:srgbClr val="f3f3f7"/>
          </a:solidFill>
          <a:ln w="0">
            <a:noFill/>
          </a:ln>
        </p:spPr>
        <p:style>
          <a:lnRef idx="0"/>
          <a:fillRef idx="0"/>
          <a:effectRef idx="0"/>
          <a:fontRef idx="minor"/>
        </p:style>
      </p:sp>
      <p:pic>
        <p:nvPicPr>
          <p:cNvPr id="128" name="Image 0" descr="preencoded.png"/>
          <p:cNvPicPr/>
          <p:nvPr/>
        </p:nvPicPr>
        <p:blipFill>
          <a:blip r:embed="rId1"/>
          <a:stretch/>
        </p:blipFill>
        <p:spPr>
          <a:xfrm>
            <a:off x="-7560" y="0"/>
            <a:ext cx="3656880" cy="8228880"/>
          </a:xfrm>
          <a:prstGeom prst="rect">
            <a:avLst/>
          </a:prstGeom>
          <a:ln w="0">
            <a:noFill/>
          </a:ln>
        </p:spPr>
      </p:pic>
      <p:sp>
        <p:nvSpPr>
          <p:cNvPr id="129" name="Text 2"/>
          <p:cNvSpPr/>
          <p:nvPr/>
        </p:nvSpPr>
        <p:spPr>
          <a:xfrm>
            <a:off x="4490640" y="1245960"/>
            <a:ext cx="930564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Challenges of Traditional Grid-based Electrification</a:t>
            </a:r>
            <a:endParaRPr b="0" lang="en-IN" sz="4370" spc="-1" strike="noStrike">
              <a:latin typeface="Arial"/>
            </a:endParaRPr>
          </a:p>
        </p:txBody>
      </p:sp>
      <p:sp>
        <p:nvSpPr>
          <p:cNvPr id="130" name="Shape 3"/>
          <p:cNvSpPr/>
          <p:nvPr/>
        </p:nvSpPr>
        <p:spPr>
          <a:xfrm>
            <a:off x="4490640" y="3218040"/>
            <a:ext cx="499320" cy="499320"/>
          </a:xfrm>
          <a:prstGeom prst="roundRect">
            <a:avLst>
              <a:gd name="adj" fmla="val 26667"/>
            </a:avLst>
          </a:prstGeom>
          <a:solidFill>
            <a:srgbClr val="dedee9"/>
          </a:solidFill>
          <a:ln w="0">
            <a:noFill/>
          </a:ln>
        </p:spPr>
        <p:style>
          <a:lnRef idx="0"/>
          <a:fillRef idx="0"/>
          <a:effectRef idx="0"/>
          <a:fontRef idx="minor"/>
        </p:style>
      </p:sp>
      <p:sp>
        <p:nvSpPr>
          <p:cNvPr id="131" name="Text 4"/>
          <p:cNvSpPr/>
          <p:nvPr/>
        </p:nvSpPr>
        <p:spPr>
          <a:xfrm>
            <a:off x="4676760" y="3259440"/>
            <a:ext cx="12708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1</a:t>
            </a:r>
            <a:endParaRPr b="0" lang="en-IN" sz="2620" spc="-1" strike="noStrike">
              <a:latin typeface="Arial"/>
            </a:endParaRPr>
          </a:p>
        </p:txBody>
      </p:sp>
      <p:sp>
        <p:nvSpPr>
          <p:cNvPr id="132" name="Text 5"/>
          <p:cNvSpPr/>
          <p:nvPr/>
        </p:nvSpPr>
        <p:spPr>
          <a:xfrm>
            <a:off x="5212800" y="3218040"/>
            <a:ext cx="285624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800" spc="-1" strike="noStrike">
                <a:solidFill>
                  <a:srgbClr val="101014"/>
                </a:solidFill>
                <a:latin typeface="Times New Roman"/>
                <a:ea typeface="Playfair Display"/>
              </a:rPr>
              <a:t>Geographical Barriers</a:t>
            </a:r>
            <a:endParaRPr b="0" lang="en-IN" sz="2800" spc="-1" strike="noStrike">
              <a:latin typeface="Arial"/>
            </a:endParaRPr>
          </a:p>
        </p:txBody>
      </p:sp>
      <p:sp>
        <p:nvSpPr>
          <p:cNvPr id="133" name="Text 6"/>
          <p:cNvSpPr/>
          <p:nvPr/>
        </p:nvSpPr>
        <p:spPr>
          <a:xfrm>
            <a:off x="5212800" y="3698280"/>
            <a:ext cx="381924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Remote and dispersed rural settlements make it costly and logistically challenging to extend the traditional centralized electricity grid.</a:t>
            </a:r>
            <a:endParaRPr b="0" lang="en-IN" sz="2400" spc="-1" strike="noStrike">
              <a:latin typeface="Arial"/>
            </a:endParaRPr>
          </a:p>
        </p:txBody>
      </p:sp>
      <p:sp>
        <p:nvSpPr>
          <p:cNvPr id="134" name="Shape 7"/>
          <p:cNvSpPr/>
          <p:nvPr/>
        </p:nvSpPr>
        <p:spPr>
          <a:xfrm>
            <a:off x="9255240" y="3218040"/>
            <a:ext cx="499320" cy="499320"/>
          </a:xfrm>
          <a:prstGeom prst="roundRect">
            <a:avLst>
              <a:gd name="adj" fmla="val 26667"/>
            </a:avLst>
          </a:prstGeom>
          <a:solidFill>
            <a:srgbClr val="dedee9"/>
          </a:solidFill>
          <a:ln w="0">
            <a:noFill/>
          </a:ln>
        </p:spPr>
        <p:style>
          <a:lnRef idx="0"/>
          <a:fillRef idx="0"/>
          <a:effectRef idx="0"/>
          <a:fontRef idx="minor"/>
        </p:style>
      </p:sp>
      <p:sp>
        <p:nvSpPr>
          <p:cNvPr id="135" name="Text 8"/>
          <p:cNvSpPr/>
          <p:nvPr/>
        </p:nvSpPr>
        <p:spPr>
          <a:xfrm>
            <a:off x="9417960" y="3259440"/>
            <a:ext cx="17352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2</a:t>
            </a:r>
            <a:endParaRPr b="0" lang="en-IN" sz="2620" spc="-1" strike="noStrike">
              <a:latin typeface="Arial"/>
            </a:endParaRPr>
          </a:p>
        </p:txBody>
      </p:sp>
      <p:sp>
        <p:nvSpPr>
          <p:cNvPr id="136" name="Text 9"/>
          <p:cNvSpPr/>
          <p:nvPr/>
        </p:nvSpPr>
        <p:spPr>
          <a:xfrm>
            <a:off x="9977040" y="3218040"/>
            <a:ext cx="284400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800" spc="-1" strike="noStrike">
                <a:solidFill>
                  <a:srgbClr val="101014"/>
                </a:solidFill>
                <a:latin typeface="Times New Roman"/>
                <a:ea typeface="Playfair Display"/>
              </a:rPr>
              <a:t>Economic Constraints</a:t>
            </a:r>
            <a:endParaRPr b="0" lang="en-IN" sz="2800" spc="-1" strike="noStrike">
              <a:latin typeface="Arial"/>
            </a:endParaRPr>
          </a:p>
        </p:txBody>
      </p:sp>
      <p:sp>
        <p:nvSpPr>
          <p:cNvPr id="137" name="Text 10"/>
          <p:cNvSpPr/>
          <p:nvPr/>
        </p:nvSpPr>
        <p:spPr>
          <a:xfrm>
            <a:off x="9977040" y="3698280"/>
            <a:ext cx="381924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The high upfront costs of grid infrastructure often prove prohibitive for resource-limited rural communities.</a:t>
            </a:r>
            <a:endParaRPr b="0" lang="en-IN" sz="2400" spc="-1" strike="noStrike">
              <a:latin typeface="Arial"/>
            </a:endParaRPr>
          </a:p>
        </p:txBody>
      </p:sp>
      <p:sp>
        <p:nvSpPr>
          <p:cNvPr id="138" name="Shape 11"/>
          <p:cNvSpPr/>
          <p:nvPr/>
        </p:nvSpPr>
        <p:spPr>
          <a:xfrm>
            <a:off x="4490640" y="5836680"/>
            <a:ext cx="499320" cy="499320"/>
          </a:xfrm>
          <a:prstGeom prst="roundRect">
            <a:avLst>
              <a:gd name="adj" fmla="val 26667"/>
            </a:avLst>
          </a:prstGeom>
          <a:solidFill>
            <a:srgbClr val="dedee9"/>
          </a:solidFill>
          <a:ln w="0">
            <a:noFill/>
          </a:ln>
        </p:spPr>
        <p:style>
          <a:lnRef idx="0"/>
          <a:fillRef idx="0"/>
          <a:effectRef idx="0"/>
          <a:fontRef idx="minor"/>
        </p:style>
      </p:sp>
      <p:sp>
        <p:nvSpPr>
          <p:cNvPr id="139" name="Text 12"/>
          <p:cNvSpPr/>
          <p:nvPr/>
        </p:nvSpPr>
        <p:spPr>
          <a:xfrm>
            <a:off x="4659480" y="5878440"/>
            <a:ext cx="16200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3</a:t>
            </a:r>
            <a:endParaRPr b="0" lang="en-IN" sz="2620" spc="-1" strike="noStrike">
              <a:latin typeface="Arial"/>
            </a:endParaRPr>
          </a:p>
        </p:txBody>
      </p:sp>
      <p:sp>
        <p:nvSpPr>
          <p:cNvPr id="140" name="Text 13"/>
          <p:cNvSpPr/>
          <p:nvPr/>
        </p:nvSpPr>
        <p:spPr>
          <a:xfrm>
            <a:off x="5212800" y="583668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800" spc="-1" strike="noStrike">
                <a:solidFill>
                  <a:srgbClr val="101014"/>
                </a:solidFill>
                <a:latin typeface="Times New Roman"/>
                <a:ea typeface="Playfair Display"/>
              </a:rPr>
              <a:t>Reliability Issues</a:t>
            </a:r>
            <a:endParaRPr b="0" lang="en-IN" sz="2800" spc="-1" strike="noStrike">
              <a:latin typeface="Arial"/>
            </a:endParaRPr>
          </a:p>
        </p:txBody>
      </p:sp>
      <p:sp>
        <p:nvSpPr>
          <p:cNvPr id="141" name="Text 14"/>
          <p:cNvSpPr/>
          <p:nvPr/>
        </p:nvSpPr>
        <p:spPr>
          <a:xfrm>
            <a:off x="5212800" y="6316920"/>
            <a:ext cx="8583480" cy="66564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Grid-based electricity in rural areas can be prone to frequent outages and inconsistent supply, limiting its usefulness.</a:t>
            </a:r>
            <a:endParaRPr b="0" lang="en-IN" sz="2400" spc="-1" strike="noStrike">
              <a:latin typeface="Arial"/>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43" name="Shape 1"/>
          <p:cNvSpPr/>
          <p:nvPr/>
        </p:nvSpPr>
        <p:spPr>
          <a:xfrm>
            <a:off x="0" y="0"/>
            <a:ext cx="14629680" cy="8228880"/>
          </a:xfrm>
          <a:prstGeom prst="rect">
            <a:avLst/>
          </a:prstGeom>
          <a:solidFill>
            <a:srgbClr val="f3f3f7"/>
          </a:solidFill>
          <a:ln w="0">
            <a:noFill/>
          </a:ln>
        </p:spPr>
        <p:style>
          <a:lnRef idx="0"/>
          <a:fillRef idx="0"/>
          <a:effectRef idx="0"/>
          <a:fontRef idx="minor"/>
        </p:style>
      </p:sp>
      <p:sp>
        <p:nvSpPr>
          <p:cNvPr id="144" name="Text 2"/>
          <p:cNvSpPr/>
          <p:nvPr/>
        </p:nvSpPr>
        <p:spPr>
          <a:xfrm>
            <a:off x="2037960" y="820440"/>
            <a:ext cx="10553760" cy="166572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Advantages of Solar Energy for Rural Communities</a:t>
            </a:r>
            <a:endParaRPr b="0" lang="en-IN" sz="4370" spc="-1" strike="noStrike">
              <a:latin typeface="Arial"/>
            </a:endParaRPr>
          </a:p>
        </p:txBody>
      </p:sp>
      <p:sp>
        <p:nvSpPr>
          <p:cNvPr id="145" name="Text 3"/>
          <p:cNvSpPr/>
          <p:nvPr/>
        </p:nvSpPr>
        <p:spPr>
          <a:xfrm>
            <a:off x="2037960" y="3153600"/>
            <a:ext cx="2776680" cy="6372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Accessibility</a:t>
            </a:r>
            <a:endParaRPr b="0" lang="en-IN" sz="2190" spc="-1" strike="noStrike">
              <a:latin typeface="Arial"/>
            </a:endParaRPr>
          </a:p>
        </p:txBody>
      </p:sp>
      <p:sp>
        <p:nvSpPr>
          <p:cNvPr id="146" name="Text 4"/>
          <p:cNvSpPr/>
          <p:nvPr/>
        </p:nvSpPr>
        <p:spPr>
          <a:xfrm>
            <a:off x="2037960" y="3791160"/>
            <a:ext cx="3155760" cy="292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Solar energy systems can be easily deployed in remote, off-grid locations without the need for extensive infrastructure.</a:t>
            </a:r>
            <a:endParaRPr b="0" lang="en-IN" sz="2400" spc="-1" strike="noStrike">
              <a:latin typeface="Arial"/>
            </a:endParaRPr>
          </a:p>
        </p:txBody>
      </p:sp>
      <p:sp>
        <p:nvSpPr>
          <p:cNvPr id="147" name="Text 5"/>
          <p:cNvSpPr/>
          <p:nvPr/>
        </p:nvSpPr>
        <p:spPr>
          <a:xfrm>
            <a:off x="5743800" y="3153600"/>
            <a:ext cx="2776680" cy="6372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Affordability</a:t>
            </a:r>
            <a:endParaRPr b="0" lang="en-IN" sz="2190" spc="-1" strike="noStrike">
              <a:latin typeface="Arial"/>
            </a:endParaRPr>
          </a:p>
        </p:txBody>
      </p:sp>
      <p:sp>
        <p:nvSpPr>
          <p:cNvPr id="148" name="Text 6"/>
          <p:cNvSpPr/>
          <p:nvPr/>
        </p:nvSpPr>
        <p:spPr>
          <a:xfrm>
            <a:off x="5743800" y="3791160"/>
            <a:ext cx="3155760" cy="2313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The declining costs of solar technology make it a cost-effective solution for rural electrification, especially in the long run.</a:t>
            </a:r>
            <a:endParaRPr b="0" lang="en-IN" sz="2400" spc="-1" strike="noStrike">
              <a:latin typeface="Arial"/>
            </a:endParaRPr>
          </a:p>
        </p:txBody>
      </p:sp>
      <p:sp>
        <p:nvSpPr>
          <p:cNvPr id="149" name="Text 7"/>
          <p:cNvSpPr/>
          <p:nvPr/>
        </p:nvSpPr>
        <p:spPr>
          <a:xfrm>
            <a:off x="9450000" y="3153600"/>
            <a:ext cx="2776680" cy="6372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Sustainability</a:t>
            </a:r>
            <a:endParaRPr b="0" lang="en-IN" sz="2190" spc="-1" strike="noStrike">
              <a:latin typeface="Arial"/>
            </a:endParaRPr>
          </a:p>
        </p:txBody>
      </p:sp>
      <p:sp>
        <p:nvSpPr>
          <p:cNvPr id="150" name="Text 8"/>
          <p:cNvSpPr/>
          <p:nvPr/>
        </p:nvSpPr>
        <p:spPr>
          <a:xfrm>
            <a:off x="9450000" y="3791160"/>
            <a:ext cx="3155760" cy="2313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Solar energy is a clean, renewable resource that can provide reliable, decentralized power without depleting natural resources.</a:t>
            </a:r>
            <a:endParaRPr b="0" lang="en-IN" sz="2400" spc="-1" strike="noStrike">
              <a:latin typeface="Arial"/>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52" name="Shape 1"/>
          <p:cNvSpPr/>
          <p:nvPr/>
        </p:nvSpPr>
        <p:spPr>
          <a:xfrm>
            <a:off x="0" y="0"/>
            <a:ext cx="14629680" cy="8228880"/>
          </a:xfrm>
          <a:prstGeom prst="rect">
            <a:avLst/>
          </a:prstGeom>
          <a:solidFill>
            <a:srgbClr val="f3f3f7"/>
          </a:solidFill>
          <a:ln w="0">
            <a:noFill/>
          </a:ln>
        </p:spPr>
        <p:style>
          <a:lnRef idx="0"/>
          <a:fillRef idx="0"/>
          <a:effectRef idx="0"/>
          <a:fontRef idx="minor"/>
        </p:style>
      </p:sp>
      <p:sp>
        <p:nvSpPr>
          <p:cNvPr id="153" name="Text 2"/>
          <p:cNvSpPr/>
          <p:nvPr/>
        </p:nvSpPr>
        <p:spPr>
          <a:xfrm>
            <a:off x="2037960" y="698040"/>
            <a:ext cx="1055376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Solar Energy Technologies for Rural Applications</a:t>
            </a:r>
            <a:endParaRPr b="0" lang="en-IN" sz="4370" spc="-1" strike="noStrike">
              <a:latin typeface="Arial"/>
            </a:endParaRPr>
          </a:p>
        </p:txBody>
      </p:sp>
      <p:pic>
        <p:nvPicPr>
          <p:cNvPr id="154" name="Image 0" descr="preencoded.png"/>
          <p:cNvPicPr/>
          <p:nvPr/>
        </p:nvPicPr>
        <p:blipFill>
          <a:blip r:embed="rId1"/>
          <a:stretch/>
        </p:blipFill>
        <p:spPr>
          <a:xfrm>
            <a:off x="2037960" y="3395520"/>
            <a:ext cx="554760" cy="554760"/>
          </a:xfrm>
          <a:prstGeom prst="rect">
            <a:avLst/>
          </a:prstGeom>
          <a:ln w="0">
            <a:noFill/>
          </a:ln>
        </p:spPr>
      </p:pic>
      <p:sp>
        <p:nvSpPr>
          <p:cNvPr id="155" name="Text 3"/>
          <p:cNvSpPr/>
          <p:nvPr/>
        </p:nvSpPr>
        <p:spPr>
          <a:xfrm>
            <a:off x="2037960" y="4173120"/>
            <a:ext cx="2387880" cy="693720"/>
          </a:xfrm>
          <a:prstGeom prst="rect">
            <a:avLst/>
          </a:prstGeom>
          <a:noFill/>
          <a:ln w="0">
            <a:noFill/>
          </a:ln>
        </p:spPr>
        <p:style>
          <a:lnRef idx="0"/>
          <a:fillRef idx="0"/>
          <a:effectRef idx="0"/>
          <a:fontRef idx="minor"/>
        </p:style>
        <p:txBody>
          <a:bodyPr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Solar Photovoltaics</a:t>
            </a:r>
            <a:endParaRPr b="0" lang="en-IN" sz="2190" spc="-1" strike="noStrike">
              <a:latin typeface="Arial"/>
            </a:endParaRPr>
          </a:p>
        </p:txBody>
      </p:sp>
      <p:sp>
        <p:nvSpPr>
          <p:cNvPr id="156" name="Text 4"/>
          <p:cNvSpPr/>
          <p:nvPr/>
        </p:nvSpPr>
        <p:spPr>
          <a:xfrm>
            <a:off x="2037960" y="5000760"/>
            <a:ext cx="238788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000" spc="-1" strike="noStrike">
                <a:solidFill>
                  <a:srgbClr val="39393c"/>
                </a:solidFill>
                <a:latin typeface="Times New Roman"/>
                <a:ea typeface="Open Sans"/>
              </a:rPr>
              <a:t>Convert sunlight directly into electricity for lighting, charging, and powering appliances.</a:t>
            </a:r>
            <a:endParaRPr b="0" lang="en-IN" sz="2000" spc="-1" strike="noStrike">
              <a:latin typeface="Arial"/>
            </a:endParaRPr>
          </a:p>
        </p:txBody>
      </p:sp>
      <p:pic>
        <p:nvPicPr>
          <p:cNvPr id="157" name="Image 1" descr="preencoded.png"/>
          <p:cNvPicPr/>
          <p:nvPr/>
        </p:nvPicPr>
        <p:blipFill>
          <a:blip r:embed="rId2"/>
          <a:stretch/>
        </p:blipFill>
        <p:spPr>
          <a:xfrm>
            <a:off x="4759920" y="3395520"/>
            <a:ext cx="554760" cy="554760"/>
          </a:xfrm>
          <a:prstGeom prst="rect">
            <a:avLst/>
          </a:prstGeom>
          <a:ln w="0">
            <a:noFill/>
          </a:ln>
        </p:spPr>
      </p:pic>
      <p:sp>
        <p:nvSpPr>
          <p:cNvPr id="158" name="Text 5"/>
          <p:cNvSpPr/>
          <p:nvPr/>
        </p:nvSpPr>
        <p:spPr>
          <a:xfrm>
            <a:off x="4759920" y="4173120"/>
            <a:ext cx="2387880" cy="693720"/>
          </a:xfrm>
          <a:prstGeom prst="rect">
            <a:avLst/>
          </a:prstGeom>
          <a:noFill/>
          <a:ln w="0">
            <a:noFill/>
          </a:ln>
        </p:spPr>
        <p:style>
          <a:lnRef idx="0"/>
          <a:fillRef idx="0"/>
          <a:effectRef idx="0"/>
          <a:fontRef idx="minor"/>
        </p:style>
        <p:txBody>
          <a:bodyPr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Solar Water Pumps</a:t>
            </a:r>
            <a:endParaRPr b="0" lang="en-IN" sz="2190" spc="-1" strike="noStrike">
              <a:latin typeface="Arial"/>
            </a:endParaRPr>
          </a:p>
        </p:txBody>
      </p:sp>
      <p:sp>
        <p:nvSpPr>
          <p:cNvPr id="159" name="Text 6"/>
          <p:cNvSpPr/>
          <p:nvPr/>
        </p:nvSpPr>
        <p:spPr>
          <a:xfrm>
            <a:off x="4759920" y="5000760"/>
            <a:ext cx="238788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000" spc="-1" strike="noStrike">
                <a:solidFill>
                  <a:srgbClr val="39393c"/>
                </a:solidFill>
                <a:latin typeface="Times New Roman"/>
                <a:ea typeface="Open Sans"/>
              </a:rPr>
              <a:t>Provide irrigation and water access in areas without reliable grid electricity.</a:t>
            </a:r>
            <a:endParaRPr b="0" lang="en-IN" sz="2000" spc="-1" strike="noStrike">
              <a:latin typeface="Arial"/>
            </a:endParaRPr>
          </a:p>
        </p:txBody>
      </p:sp>
      <p:pic>
        <p:nvPicPr>
          <p:cNvPr id="160" name="Image 2" descr="preencoded.png"/>
          <p:cNvPicPr/>
          <p:nvPr/>
        </p:nvPicPr>
        <p:blipFill>
          <a:blip r:embed="rId3"/>
          <a:stretch/>
        </p:blipFill>
        <p:spPr>
          <a:xfrm>
            <a:off x="7481880" y="3395520"/>
            <a:ext cx="554760" cy="554760"/>
          </a:xfrm>
          <a:prstGeom prst="rect">
            <a:avLst/>
          </a:prstGeom>
          <a:ln w="0">
            <a:noFill/>
          </a:ln>
        </p:spPr>
      </p:pic>
      <p:sp>
        <p:nvSpPr>
          <p:cNvPr id="161" name="Text 7"/>
          <p:cNvSpPr/>
          <p:nvPr/>
        </p:nvSpPr>
        <p:spPr>
          <a:xfrm>
            <a:off x="7481880" y="4173120"/>
            <a:ext cx="23878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Solar Lighting</a:t>
            </a:r>
            <a:endParaRPr b="0" lang="en-IN" sz="2190" spc="-1" strike="noStrike">
              <a:latin typeface="Arial"/>
            </a:endParaRPr>
          </a:p>
        </p:txBody>
      </p:sp>
      <p:sp>
        <p:nvSpPr>
          <p:cNvPr id="162" name="Text 8"/>
          <p:cNvSpPr/>
          <p:nvPr/>
        </p:nvSpPr>
        <p:spPr>
          <a:xfrm>
            <a:off x="7481880" y="4653720"/>
            <a:ext cx="238788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000" spc="-1" strike="noStrike">
                <a:solidFill>
                  <a:srgbClr val="39393c"/>
                </a:solidFill>
                <a:latin typeface="Times New Roman"/>
                <a:ea typeface="Open Sans"/>
              </a:rPr>
              <a:t>Affordable, portable solar lamps and lanterns improve illumination and safety in off-grid homes.</a:t>
            </a:r>
            <a:endParaRPr b="0" lang="en-IN" sz="2000" spc="-1" strike="noStrike">
              <a:latin typeface="Arial"/>
            </a:endParaRPr>
          </a:p>
        </p:txBody>
      </p:sp>
      <p:pic>
        <p:nvPicPr>
          <p:cNvPr id="163" name="Image 3" descr="preencoded.png"/>
          <p:cNvPicPr/>
          <p:nvPr/>
        </p:nvPicPr>
        <p:blipFill>
          <a:blip r:embed="rId4"/>
          <a:stretch/>
        </p:blipFill>
        <p:spPr>
          <a:xfrm>
            <a:off x="10203480" y="3395520"/>
            <a:ext cx="554760" cy="554760"/>
          </a:xfrm>
          <a:prstGeom prst="rect">
            <a:avLst/>
          </a:prstGeom>
          <a:ln w="0">
            <a:noFill/>
          </a:ln>
        </p:spPr>
      </p:pic>
      <p:sp>
        <p:nvSpPr>
          <p:cNvPr id="164" name="Text 9"/>
          <p:cNvSpPr/>
          <p:nvPr/>
        </p:nvSpPr>
        <p:spPr>
          <a:xfrm>
            <a:off x="10203480" y="4173120"/>
            <a:ext cx="2387880" cy="693720"/>
          </a:xfrm>
          <a:prstGeom prst="rect">
            <a:avLst/>
          </a:prstGeom>
          <a:noFill/>
          <a:ln w="0">
            <a:noFill/>
          </a:ln>
        </p:spPr>
        <p:style>
          <a:lnRef idx="0"/>
          <a:fillRef idx="0"/>
          <a:effectRef idx="0"/>
          <a:fontRef idx="minor"/>
        </p:style>
        <p:txBody>
          <a:bodyPr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Solar Home Systems</a:t>
            </a:r>
            <a:endParaRPr b="0" lang="en-IN" sz="2190" spc="-1" strike="noStrike">
              <a:latin typeface="Arial"/>
            </a:endParaRPr>
          </a:p>
        </p:txBody>
      </p:sp>
      <p:sp>
        <p:nvSpPr>
          <p:cNvPr id="165" name="Text 10"/>
          <p:cNvSpPr/>
          <p:nvPr/>
        </p:nvSpPr>
        <p:spPr>
          <a:xfrm>
            <a:off x="10203480" y="5000760"/>
            <a:ext cx="238788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000" spc="-1" strike="noStrike">
                <a:solidFill>
                  <a:srgbClr val="39393c"/>
                </a:solidFill>
                <a:latin typeface="Times New Roman"/>
                <a:ea typeface="Open Sans"/>
              </a:rPr>
              <a:t>Integrated systems that power multiple household appliances and devices in rural homes.</a:t>
            </a:r>
            <a:endParaRPr b="0" lang="en-IN" sz="2000" spc="-1" strike="noStrike">
              <a:latin typeface="Arial"/>
            </a:endParaRPr>
          </a:p>
        </p:txBody>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67" name="Shape 1"/>
          <p:cNvSpPr/>
          <p:nvPr/>
        </p:nvSpPr>
        <p:spPr>
          <a:xfrm>
            <a:off x="0" y="0"/>
            <a:ext cx="14629680" cy="8228880"/>
          </a:xfrm>
          <a:prstGeom prst="rect">
            <a:avLst/>
          </a:prstGeom>
          <a:solidFill>
            <a:srgbClr val="f3f3f7"/>
          </a:solidFill>
          <a:ln w="0">
            <a:noFill/>
          </a:ln>
        </p:spPr>
        <p:style>
          <a:lnRef idx="0"/>
          <a:fillRef idx="0"/>
          <a:effectRef idx="0"/>
          <a:fontRef idx="minor"/>
        </p:style>
      </p:sp>
      <p:pic>
        <p:nvPicPr>
          <p:cNvPr id="168" name="Image 0" descr="preencoded.png"/>
          <p:cNvPicPr/>
          <p:nvPr/>
        </p:nvPicPr>
        <p:blipFill>
          <a:blip r:embed="rId1"/>
          <a:stretch/>
        </p:blipFill>
        <p:spPr>
          <a:xfrm>
            <a:off x="10980360" y="0"/>
            <a:ext cx="3656880" cy="8228880"/>
          </a:xfrm>
          <a:prstGeom prst="rect">
            <a:avLst/>
          </a:prstGeom>
          <a:ln w="0">
            <a:noFill/>
          </a:ln>
        </p:spPr>
      </p:pic>
      <p:sp>
        <p:nvSpPr>
          <p:cNvPr id="169" name="Text 2"/>
          <p:cNvSpPr/>
          <p:nvPr/>
        </p:nvSpPr>
        <p:spPr>
          <a:xfrm>
            <a:off x="833040" y="644760"/>
            <a:ext cx="930564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5400" spc="-1" strike="noStrike">
                <a:solidFill>
                  <a:srgbClr val="101014"/>
                </a:solidFill>
                <a:latin typeface="Times New Roman"/>
                <a:ea typeface="Playfair Display"/>
              </a:rPr>
              <a:t>Community-based Solar Energy Projects</a:t>
            </a:r>
            <a:endParaRPr b="0" lang="en-IN" sz="5400" spc="-1" strike="noStrike">
              <a:latin typeface="Arial"/>
            </a:endParaRPr>
          </a:p>
        </p:txBody>
      </p:sp>
      <p:sp>
        <p:nvSpPr>
          <p:cNvPr id="170" name="Shape 3"/>
          <p:cNvSpPr/>
          <p:nvPr/>
        </p:nvSpPr>
        <p:spPr>
          <a:xfrm>
            <a:off x="1144440" y="2366640"/>
            <a:ext cx="43560" cy="5217480"/>
          </a:xfrm>
          <a:prstGeom prst="rect">
            <a:avLst/>
          </a:prstGeom>
          <a:solidFill>
            <a:srgbClr val="c9c9ce"/>
          </a:solidFill>
          <a:ln w="0">
            <a:noFill/>
          </a:ln>
        </p:spPr>
        <p:style>
          <a:lnRef idx="0"/>
          <a:fillRef idx="0"/>
          <a:effectRef idx="0"/>
          <a:fontRef idx="minor"/>
        </p:style>
      </p:sp>
      <p:sp>
        <p:nvSpPr>
          <p:cNvPr id="171" name="Shape 4"/>
          <p:cNvSpPr/>
          <p:nvPr/>
        </p:nvSpPr>
        <p:spPr>
          <a:xfrm>
            <a:off x="1416600" y="2844360"/>
            <a:ext cx="776880" cy="43560"/>
          </a:xfrm>
          <a:prstGeom prst="rect">
            <a:avLst/>
          </a:prstGeom>
          <a:solidFill>
            <a:srgbClr val="c9c9ce"/>
          </a:solidFill>
          <a:ln w="0">
            <a:noFill/>
          </a:ln>
        </p:spPr>
        <p:style>
          <a:lnRef idx="0"/>
          <a:fillRef idx="0"/>
          <a:effectRef idx="0"/>
          <a:fontRef idx="minor"/>
        </p:style>
      </p:sp>
      <p:sp>
        <p:nvSpPr>
          <p:cNvPr id="172" name="Shape 5"/>
          <p:cNvSpPr/>
          <p:nvPr/>
        </p:nvSpPr>
        <p:spPr>
          <a:xfrm>
            <a:off x="916560" y="2616480"/>
            <a:ext cx="499320" cy="499320"/>
          </a:xfrm>
          <a:prstGeom prst="roundRect">
            <a:avLst>
              <a:gd name="adj" fmla="val 26667"/>
            </a:avLst>
          </a:prstGeom>
          <a:solidFill>
            <a:srgbClr val="dedee9"/>
          </a:solidFill>
          <a:ln w="0">
            <a:noFill/>
          </a:ln>
        </p:spPr>
        <p:style>
          <a:lnRef idx="0"/>
          <a:fillRef idx="0"/>
          <a:effectRef idx="0"/>
          <a:fontRef idx="minor"/>
        </p:style>
      </p:sp>
      <p:sp>
        <p:nvSpPr>
          <p:cNvPr id="173" name="Text 6"/>
          <p:cNvSpPr/>
          <p:nvPr/>
        </p:nvSpPr>
        <p:spPr>
          <a:xfrm>
            <a:off x="1102680" y="2658240"/>
            <a:ext cx="12708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1</a:t>
            </a:r>
            <a:endParaRPr b="0" lang="en-IN" sz="2620" spc="-1" strike="noStrike">
              <a:latin typeface="Arial"/>
            </a:endParaRPr>
          </a:p>
        </p:txBody>
      </p:sp>
      <p:sp>
        <p:nvSpPr>
          <p:cNvPr id="174" name="Text 7"/>
          <p:cNvSpPr/>
          <p:nvPr/>
        </p:nvSpPr>
        <p:spPr>
          <a:xfrm>
            <a:off x="2388600" y="258876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3200" spc="-1" strike="noStrike">
                <a:solidFill>
                  <a:srgbClr val="101014"/>
                </a:solidFill>
                <a:latin typeface="Times New Roman"/>
                <a:ea typeface="Playfair Display"/>
              </a:rPr>
              <a:t>Needs Assessment</a:t>
            </a:r>
            <a:endParaRPr b="0" lang="en-IN" sz="3200" spc="-1" strike="noStrike">
              <a:latin typeface="Arial"/>
            </a:endParaRPr>
          </a:p>
        </p:txBody>
      </p:sp>
      <p:sp>
        <p:nvSpPr>
          <p:cNvPr id="175" name="Text 8"/>
          <p:cNvSpPr/>
          <p:nvPr/>
        </p:nvSpPr>
        <p:spPr>
          <a:xfrm>
            <a:off x="2388600" y="3069360"/>
            <a:ext cx="7750440" cy="66564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800" spc="-1" strike="noStrike">
                <a:solidFill>
                  <a:srgbClr val="39393c"/>
                </a:solidFill>
                <a:latin typeface="Times New Roman"/>
                <a:ea typeface="Open Sans"/>
              </a:rPr>
              <a:t>Engage the community to understand their specific energy needs and priorities.</a:t>
            </a:r>
            <a:endParaRPr b="0" lang="en-IN" sz="2800" spc="-1" strike="noStrike">
              <a:latin typeface="Arial"/>
            </a:endParaRPr>
          </a:p>
        </p:txBody>
      </p:sp>
      <p:sp>
        <p:nvSpPr>
          <p:cNvPr id="176" name="Shape 9"/>
          <p:cNvSpPr/>
          <p:nvPr/>
        </p:nvSpPr>
        <p:spPr>
          <a:xfrm>
            <a:off x="1416600" y="4657680"/>
            <a:ext cx="776880" cy="43560"/>
          </a:xfrm>
          <a:prstGeom prst="rect">
            <a:avLst/>
          </a:prstGeom>
          <a:solidFill>
            <a:srgbClr val="c9c9ce"/>
          </a:solidFill>
          <a:ln w="0">
            <a:noFill/>
          </a:ln>
        </p:spPr>
        <p:style>
          <a:lnRef idx="0"/>
          <a:fillRef idx="0"/>
          <a:effectRef idx="0"/>
          <a:fontRef idx="minor"/>
        </p:style>
      </p:sp>
      <p:sp>
        <p:nvSpPr>
          <p:cNvPr id="177" name="Shape 10"/>
          <p:cNvSpPr/>
          <p:nvPr/>
        </p:nvSpPr>
        <p:spPr>
          <a:xfrm>
            <a:off x="916560" y="4430160"/>
            <a:ext cx="499320" cy="499320"/>
          </a:xfrm>
          <a:prstGeom prst="roundRect">
            <a:avLst>
              <a:gd name="adj" fmla="val 26667"/>
            </a:avLst>
          </a:prstGeom>
          <a:solidFill>
            <a:srgbClr val="dedee9"/>
          </a:solidFill>
          <a:ln w="0">
            <a:noFill/>
          </a:ln>
        </p:spPr>
        <p:style>
          <a:lnRef idx="0"/>
          <a:fillRef idx="0"/>
          <a:effectRef idx="0"/>
          <a:fontRef idx="minor"/>
        </p:style>
      </p:sp>
      <p:sp>
        <p:nvSpPr>
          <p:cNvPr id="178" name="Text 11"/>
          <p:cNvSpPr/>
          <p:nvPr/>
        </p:nvSpPr>
        <p:spPr>
          <a:xfrm>
            <a:off x="1079280" y="4471920"/>
            <a:ext cx="17352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2</a:t>
            </a:r>
            <a:endParaRPr b="0" lang="en-IN" sz="2620" spc="-1" strike="noStrike">
              <a:latin typeface="Arial"/>
            </a:endParaRPr>
          </a:p>
        </p:txBody>
      </p:sp>
      <p:sp>
        <p:nvSpPr>
          <p:cNvPr id="179" name="Text 12"/>
          <p:cNvSpPr/>
          <p:nvPr/>
        </p:nvSpPr>
        <p:spPr>
          <a:xfrm>
            <a:off x="2388600" y="440244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3200" spc="-1" strike="noStrike">
                <a:solidFill>
                  <a:srgbClr val="101014"/>
                </a:solidFill>
                <a:latin typeface="Times New Roman"/>
                <a:ea typeface="Playfair Display"/>
              </a:rPr>
              <a:t>System Design</a:t>
            </a:r>
            <a:endParaRPr b="0" lang="en-IN" sz="3200" spc="-1" strike="noStrike">
              <a:latin typeface="Arial"/>
            </a:endParaRPr>
          </a:p>
        </p:txBody>
      </p:sp>
      <p:sp>
        <p:nvSpPr>
          <p:cNvPr id="180" name="Text 13"/>
          <p:cNvSpPr/>
          <p:nvPr/>
        </p:nvSpPr>
        <p:spPr>
          <a:xfrm>
            <a:off x="2388600" y="4882680"/>
            <a:ext cx="7750440" cy="66564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800" spc="-1" strike="noStrike">
                <a:solidFill>
                  <a:srgbClr val="39393c"/>
                </a:solidFill>
                <a:latin typeface="Times New Roman"/>
                <a:ea typeface="Open Sans"/>
              </a:rPr>
              <a:t>Collaborate with the community to select appropriate solar technologies and scale the system accordingly.</a:t>
            </a:r>
            <a:endParaRPr b="0" lang="en-IN" sz="2800" spc="-1" strike="noStrike">
              <a:latin typeface="Arial"/>
            </a:endParaRPr>
          </a:p>
        </p:txBody>
      </p:sp>
      <p:sp>
        <p:nvSpPr>
          <p:cNvPr id="181" name="Shape 14"/>
          <p:cNvSpPr/>
          <p:nvPr/>
        </p:nvSpPr>
        <p:spPr>
          <a:xfrm>
            <a:off x="1416600" y="6471360"/>
            <a:ext cx="776880" cy="43560"/>
          </a:xfrm>
          <a:prstGeom prst="rect">
            <a:avLst/>
          </a:prstGeom>
          <a:solidFill>
            <a:srgbClr val="c9c9ce"/>
          </a:solidFill>
          <a:ln w="0">
            <a:noFill/>
          </a:ln>
        </p:spPr>
        <p:style>
          <a:lnRef idx="0"/>
          <a:fillRef idx="0"/>
          <a:effectRef idx="0"/>
          <a:fontRef idx="minor"/>
        </p:style>
      </p:sp>
      <p:sp>
        <p:nvSpPr>
          <p:cNvPr id="182" name="Shape 15"/>
          <p:cNvSpPr/>
          <p:nvPr/>
        </p:nvSpPr>
        <p:spPr>
          <a:xfrm>
            <a:off x="916560" y="6243480"/>
            <a:ext cx="499320" cy="499320"/>
          </a:xfrm>
          <a:prstGeom prst="roundRect">
            <a:avLst>
              <a:gd name="adj" fmla="val 26667"/>
            </a:avLst>
          </a:prstGeom>
          <a:solidFill>
            <a:srgbClr val="dedee9"/>
          </a:solidFill>
          <a:ln w="0">
            <a:noFill/>
          </a:ln>
        </p:spPr>
        <p:style>
          <a:lnRef idx="0"/>
          <a:fillRef idx="0"/>
          <a:effectRef idx="0"/>
          <a:fontRef idx="minor"/>
        </p:style>
      </p:sp>
      <p:sp>
        <p:nvSpPr>
          <p:cNvPr id="183" name="Text 16"/>
          <p:cNvSpPr/>
          <p:nvPr/>
        </p:nvSpPr>
        <p:spPr>
          <a:xfrm>
            <a:off x="1085040" y="6285240"/>
            <a:ext cx="162000" cy="41580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buNone/>
              <a:tabLst>
                <a:tab algn="l" pos="0"/>
              </a:tabLst>
            </a:pPr>
            <a:r>
              <a:rPr b="1" lang="en-US" sz="2620" spc="-1" strike="noStrike">
                <a:solidFill>
                  <a:srgbClr val="101014"/>
                </a:solidFill>
                <a:latin typeface="Playfair Display"/>
                <a:ea typeface="Playfair Display"/>
              </a:rPr>
              <a:t>3</a:t>
            </a:r>
            <a:endParaRPr b="0" lang="en-IN" sz="2620" spc="-1" strike="noStrike">
              <a:latin typeface="Arial"/>
            </a:endParaRPr>
          </a:p>
        </p:txBody>
      </p:sp>
      <p:sp>
        <p:nvSpPr>
          <p:cNvPr id="184" name="Text 17"/>
          <p:cNvSpPr/>
          <p:nvPr/>
        </p:nvSpPr>
        <p:spPr>
          <a:xfrm>
            <a:off x="2388600" y="621576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3200" spc="-1" strike="noStrike">
                <a:solidFill>
                  <a:srgbClr val="101014"/>
                </a:solidFill>
                <a:latin typeface="Times New Roman"/>
                <a:ea typeface="Playfair Display"/>
              </a:rPr>
              <a:t>Local Ownership</a:t>
            </a:r>
            <a:endParaRPr b="0" lang="en-IN" sz="3200" spc="-1" strike="noStrike">
              <a:latin typeface="Arial"/>
            </a:endParaRPr>
          </a:p>
        </p:txBody>
      </p:sp>
      <p:sp>
        <p:nvSpPr>
          <p:cNvPr id="185" name="Text 18"/>
          <p:cNvSpPr/>
          <p:nvPr/>
        </p:nvSpPr>
        <p:spPr>
          <a:xfrm>
            <a:off x="2388600" y="6696360"/>
            <a:ext cx="7750440" cy="66564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800" spc="-1" strike="noStrike">
                <a:solidFill>
                  <a:srgbClr val="39393c"/>
                </a:solidFill>
                <a:latin typeface="Times New Roman"/>
                <a:ea typeface="Open Sans"/>
              </a:rPr>
              <a:t>Empower the community to take an active role in the installation, operation, and maintenance of the solar project.</a:t>
            </a:r>
            <a:endParaRPr b="0" lang="en-IN" sz="2800" spc="-1" strike="noStrike">
              <a:latin typeface="Arial"/>
            </a:endParaRPr>
          </a:p>
        </p:txBody>
      </p:sp>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187" name="Shape 1"/>
          <p:cNvSpPr/>
          <p:nvPr/>
        </p:nvSpPr>
        <p:spPr>
          <a:xfrm>
            <a:off x="360" y="-1592280"/>
            <a:ext cx="14629680" cy="9847440"/>
          </a:xfrm>
          <a:prstGeom prst="rect">
            <a:avLst/>
          </a:prstGeom>
          <a:solidFill>
            <a:srgbClr val="f3f3f7"/>
          </a:solidFill>
          <a:ln w="0">
            <a:noFill/>
          </a:ln>
        </p:spPr>
        <p:style>
          <a:lnRef idx="0"/>
          <a:fillRef idx="0"/>
          <a:effectRef idx="0"/>
          <a:fontRef idx="minor"/>
        </p:style>
      </p:sp>
      <p:sp>
        <p:nvSpPr>
          <p:cNvPr id="188" name="Text 2"/>
          <p:cNvSpPr/>
          <p:nvPr/>
        </p:nvSpPr>
        <p:spPr>
          <a:xfrm>
            <a:off x="2037960" y="710280"/>
            <a:ext cx="10553760" cy="166140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Financing Models for Rural Solar Initiatives</a:t>
            </a:r>
            <a:endParaRPr b="0" lang="en-IN" sz="4370" spc="-1" strike="noStrike">
              <a:latin typeface="Arial"/>
            </a:endParaRPr>
          </a:p>
        </p:txBody>
      </p:sp>
      <p:sp>
        <p:nvSpPr>
          <p:cNvPr id="189" name="Shape 3"/>
          <p:cNvSpPr/>
          <p:nvPr/>
        </p:nvSpPr>
        <p:spPr>
          <a:xfrm>
            <a:off x="2037960" y="2773440"/>
            <a:ext cx="5165280" cy="2368440"/>
          </a:xfrm>
          <a:prstGeom prst="roundRect">
            <a:avLst>
              <a:gd name="adj" fmla="val 6927"/>
            </a:avLst>
          </a:prstGeom>
          <a:solidFill>
            <a:srgbClr val="dedee9"/>
          </a:solidFill>
          <a:ln w="0">
            <a:noFill/>
          </a:ln>
        </p:spPr>
        <p:style>
          <a:lnRef idx="0"/>
          <a:fillRef idx="0"/>
          <a:effectRef idx="0"/>
          <a:fontRef idx="minor"/>
        </p:style>
      </p:sp>
      <p:sp>
        <p:nvSpPr>
          <p:cNvPr id="190" name="Text 4"/>
          <p:cNvSpPr/>
          <p:nvPr/>
        </p:nvSpPr>
        <p:spPr>
          <a:xfrm>
            <a:off x="2260080" y="2954520"/>
            <a:ext cx="288324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Government Subsidies</a:t>
            </a:r>
            <a:endParaRPr b="0" lang="en-IN" sz="2190" spc="-1" strike="noStrike">
              <a:latin typeface="Arial"/>
            </a:endParaRPr>
          </a:p>
        </p:txBody>
      </p:sp>
      <p:sp>
        <p:nvSpPr>
          <p:cNvPr id="191" name="Text 5"/>
          <p:cNvSpPr/>
          <p:nvPr/>
        </p:nvSpPr>
        <p:spPr>
          <a:xfrm>
            <a:off x="2260080" y="3434760"/>
            <a:ext cx="4721040" cy="999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Targeted financial incentives and support schemes from national or local governments can make solar more accessible.</a:t>
            </a:r>
            <a:endParaRPr b="0" lang="en-IN" sz="2400" spc="-1" strike="noStrike">
              <a:latin typeface="Arial"/>
            </a:endParaRPr>
          </a:p>
        </p:txBody>
      </p:sp>
      <p:sp>
        <p:nvSpPr>
          <p:cNvPr id="192" name="Shape 6"/>
          <p:cNvSpPr/>
          <p:nvPr/>
        </p:nvSpPr>
        <p:spPr>
          <a:xfrm>
            <a:off x="7426440" y="2773440"/>
            <a:ext cx="5165280" cy="2368440"/>
          </a:xfrm>
          <a:prstGeom prst="roundRect">
            <a:avLst>
              <a:gd name="adj" fmla="val 6927"/>
            </a:avLst>
          </a:prstGeom>
          <a:solidFill>
            <a:srgbClr val="dedee9"/>
          </a:solidFill>
          <a:ln w="0">
            <a:noFill/>
          </a:ln>
        </p:spPr>
        <p:style>
          <a:lnRef idx="0"/>
          <a:fillRef idx="0"/>
          <a:effectRef idx="0"/>
          <a:fontRef idx="minor"/>
        </p:style>
      </p:sp>
      <p:sp>
        <p:nvSpPr>
          <p:cNvPr id="193" name="Text 7"/>
          <p:cNvSpPr/>
          <p:nvPr/>
        </p:nvSpPr>
        <p:spPr>
          <a:xfrm>
            <a:off x="7648560" y="298512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Microfinance Loans</a:t>
            </a:r>
            <a:endParaRPr b="0" lang="en-IN" sz="2190" spc="-1" strike="noStrike">
              <a:latin typeface="Arial"/>
            </a:endParaRPr>
          </a:p>
        </p:txBody>
      </p:sp>
      <p:sp>
        <p:nvSpPr>
          <p:cNvPr id="194" name="Text 8"/>
          <p:cNvSpPr/>
          <p:nvPr/>
        </p:nvSpPr>
        <p:spPr>
          <a:xfrm>
            <a:off x="7648560" y="3576960"/>
            <a:ext cx="4721040" cy="999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Small, affordable loans enable rural households to purchase solar systems and pay in installments.</a:t>
            </a:r>
            <a:endParaRPr b="0" lang="en-IN" sz="2400" spc="-1" strike="noStrike">
              <a:latin typeface="Arial"/>
            </a:endParaRPr>
          </a:p>
        </p:txBody>
      </p:sp>
      <p:sp>
        <p:nvSpPr>
          <p:cNvPr id="195" name="Shape 9"/>
          <p:cNvSpPr/>
          <p:nvPr/>
        </p:nvSpPr>
        <p:spPr>
          <a:xfrm>
            <a:off x="2037960" y="5350680"/>
            <a:ext cx="5165280" cy="2151720"/>
          </a:xfrm>
          <a:prstGeom prst="roundRect">
            <a:avLst>
              <a:gd name="adj" fmla="val 6927"/>
            </a:avLst>
          </a:prstGeom>
          <a:solidFill>
            <a:srgbClr val="dedee9"/>
          </a:solidFill>
          <a:ln w="0">
            <a:noFill/>
          </a:ln>
        </p:spPr>
        <p:style>
          <a:lnRef idx="0"/>
          <a:fillRef idx="0"/>
          <a:effectRef idx="0"/>
          <a:fontRef idx="minor"/>
        </p:style>
      </p:sp>
      <p:sp>
        <p:nvSpPr>
          <p:cNvPr id="196" name="Text 10"/>
          <p:cNvSpPr/>
          <p:nvPr/>
        </p:nvSpPr>
        <p:spPr>
          <a:xfrm>
            <a:off x="2260080" y="5501160"/>
            <a:ext cx="344700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Community Crowdfunding</a:t>
            </a:r>
            <a:endParaRPr b="0" lang="en-IN" sz="2190" spc="-1" strike="noStrike">
              <a:latin typeface="Arial"/>
            </a:endParaRPr>
          </a:p>
        </p:txBody>
      </p:sp>
      <p:sp>
        <p:nvSpPr>
          <p:cNvPr id="197" name="Text 11"/>
          <p:cNvSpPr/>
          <p:nvPr/>
        </p:nvSpPr>
        <p:spPr>
          <a:xfrm>
            <a:off x="2260080" y="5952240"/>
            <a:ext cx="4721040" cy="999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Crowdsourcing funds from local and global donors can help finance community-led solar projects.</a:t>
            </a:r>
            <a:endParaRPr b="0" lang="en-IN" sz="2400" spc="-1" strike="noStrike">
              <a:latin typeface="Arial"/>
            </a:endParaRPr>
          </a:p>
        </p:txBody>
      </p:sp>
      <p:sp>
        <p:nvSpPr>
          <p:cNvPr id="198" name="Shape 12"/>
          <p:cNvSpPr/>
          <p:nvPr/>
        </p:nvSpPr>
        <p:spPr>
          <a:xfrm>
            <a:off x="7426440" y="5350680"/>
            <a:ext cx="5165280" cy="2151720"/>
          </a:xfrm>
          <a:prstGeom prst="roundRect">
            <a:avLst>
              <a:gd name="adj" fmla="val 6927"/>
            </a:avLst>
          </a:prstGeom>
          <a:solidFill>
            <a:srgbClr val="dedee9"/>
          </a:solidFill>
          <a:ln w="0">
            <a:noFill/>
          </a:ln>
        </p:spPr>
        <p:style>
          <a:lnRef idx="0"/>
          <a:fillRef idx="0"/>
          <a:effectRef idx="0"/>
          <a:fontRef idx="minor"/>
        </p:style>
      </p:sp>
      <p:sp>
        <p:nvSpPr>
          <p:cNvPr id="199" name="Text 13"/>
          <p:cNvSpPr/>
          <p:nvPr/>
        </p:nvSpPr>
        <p:spPr>
          <a:xfrm>
            <a:off x="7648560" y="547560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101014"/>
                </a:solidFill>
                <a:latin typeface="Times New Roman"/>
                <a:ea typeface="Playfair Display"/>
              </a:rPr>
              <a:t>Private Investments</a:t>
            </a:r>
            <a:endParaRPr b="0" lang="en-IN" sz="2190" spc="-1" strike="noStrike">
              <a:latin typeface="Arial"/>
            </a:endParaRPr>
          </a:p>
        </p:txBody>
      </p:sp>
      <p:sp>
        <p:nvSpPr>
          <p:cNvPr id="200" name="Text 14"/>
          <p:cNvSpPr/>
          <p:nvPr/>
        </p:nvSpPr>
        <p:spPr>
          <a:xfrm>
            <a:off x="7648560" y="5896800"/>
            <a:ext cx="4721040" cy="9990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Partnerships with private companies and impact investors can provide the capital needed for larger-scale rural solar initiatives.</a:t>
            </a:r>
            <a:endParaRPr b="0" lang="en-IN" sz="2400" spc="-1" strike="noStrike">
              <a:latin typeface="Arial"/>
            </a:endParaRPr>
          </a:p>
        </p:txBody>
      </p:sp>
    </p:spTree>
  </p:cSld>
  <p:transition spd="slow">
    <p:push dir="u"/>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202" name="Shape 1"/>
          <p:cNvSpPr/>
          <p:nvPr/>
        </p:nvSpPr>
        <p:spPr>
          <a:xfrm>
            <a:off x="0" y="0"/>
            <a:ext cx="14629680" cy="8229960"/>
          </a:xfrm>
          <a:prstGeom prst="rect">
            <a:avLst/>
          </a:prstGeom>
          <a:solidFill>
            <a:srgbClr val="f3f3f7"/>
          </a:solidFill>
          <a:ln w="0">
            <a:noFill/>
          </a:ln>
        </p:spPr>
        <p:style>
          <a:lnRef idx="0"/>
          <a:fillRef idx="0"/>
          <a:effectRef idx="0"/>
          <a:fontRef idx="minor"/>
        </p:style>
      </p:sp>
      <p:pic>
        <p:nvPicPr>
          <p:cNvPr id="203" name="Image 0" descr="preencoded.png"/>
          <p:cNvPicPr/>
          <p:nvPr/>
        </p:nvPicPr>
        <p:blipFill>
          <a:blip r:embed="rId1"/>
          <a:stretch/>
        </p:blipFill>
        <p:spPr>
          <a:xfrm>
            <a:off x="10980360" y="0"/>
            <a:ext cx="3656880" cy="8229960"/>
          </a:xfrm>
          <a:prstGeom prst="rect">
            <a:avLst/>
          </a:prstGeom>
          <a:ln w="0">
            <a:noFill/>
          </a:ln>
        </p:spPr>
      </p:pic>
      <p:sp>
        <p:nvSpPr>
          <p:cNvPr id="204" name="Text 2"/>
          <p:cNvSpPr/>
          <p:nvPr/>
        </p:nvSpPr>
        <p:spPr>
          <a:xfrm>
            <a:off x="910800" y="427680"/>
            <a:ext cx="9315000" cy="1380240"/>
          </a:xfrm>
          <a:prstGeom prst="rect">
            <a:avLst/>
          </a:prstGeom>
          <a:noFill/>
          <a:ln w="0">
            <a:noFill/>
          </a:ln>
        </p:spPr>
        <p:style>
          <a:lnRef idx="0"/>
          <a:fillRef idx="0"/>
          <a:effectRef idx="0"/>
          <a:fontRef idx="minor"/>
        </p:style>
        <p:txBody>
          <a:bodyPr lIns="90000" rIns="90000" tIns="45000" bIns="45000" anchor="t">
            <a:noAutofit/>
          </a:bodyPr>
          <a:p>
            <a:pPr>
              <a:lnSpc>
                <a:spcPts val="5437"/>
              </a:lnSpc>
              <a:buNone/>
              <a:tabLst>
                <a:tab algn="l" pos="0"/>
              </a:tabLst>
            </a:pPr>
            <a:r>
              <a:rPr b="1" lang="en-US" sz="4000" spc="-1" strike="noStrike">
                <a:solidFill>
                  <a:srgbClr val="101014"/>
                </a:solidFill>
                <a:latin typeface="Times New Roman"/>
                <a:ea typeface="Playfair Display"/>
              </a:rPr>
              <a:t>Building Capacity for Sustainable Solar Adoption</a:t>
            </a:r>
            <a:endParaRPr b="0" lang="en-IN" sz="4000" spc="-1" strike="noStrike">
              <a:latin typeface="Arial"/>
            </a:endParaRPr>
          </a:p>
        </p:txBody>
      </p:sp>
      <p:pic>
        <p:nvPicPr>
          <p:cNvPr id="205" name="Image 1" descr="preencoded.png"/>
          <p:cNvPicPr/>
          <p:nvPr/>
        </p:nvPicPr>
        <p:blipFill>
          <a:blip r:embed="rId2"/>
          <a:stretch/>
        </p:blipFill>
        <p:spPr>
          <a:xfrm>
            <a:off x="828720" y="2320200"/>
            <a:ext cx="1104120" cy="1766880"/>
          </a:xfrm>
          <a:prstGeom prst="rect">
            <a:avLst/>
          </a:prstGeom>
          <a:ln w="0">
            <a:noFill/>
          </a:ln>
        </p:spPr>
      </p:pic>
      <p:sp>
        <p:nvSpPr>
          <p:cNvPr id="206" name="Text 3"/>
          <p:cNvSpPr/>
          <p:nvPr/>
        </p:nvSpPr>
        <p:spPr>
          <a:xfrm>
            <a:off x="2264760" y="2540880"/>
            <a:ext cx="276156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8"/>
              </a:lnSpc>
              <a:buNone/>
              <a:tabLst>
                <a:tab algn="l" pos="0"/>
              </a:tabLst>
            </a:pPr>
            <a:r>
              <a:rPr b="1" lang="en-US" sz="2400" spc="-1" strike="noStrike">
                <a:solidFill>
                  <a:srgbClr val="101014"/>
                </a:solidFill>
                <a:latin typeface="Times New Roman"/>
                <a:ea typeface="Playfair Display"/>
              </a:rPr>
              <a:t>Technical Training</a:t>
            </a:r>
            <a:endParaRPr b="0" lang="en-IN" sz="2400" spc="-1" strike="noStrike">
              <a:latin typeface="Arial"/>
            </a:endParaRPr>
          </a:p>
        </p:txBody>
      </p:sp>
      <p:sp>
        <p:nvSpPr>
          <p:cNvPr id="207" name="Text 4"/>
          <p:cNvSpPr/>
          <p:nvPr/>
        </p:nvSpPr>
        <p:spPr>
          <a:xfrm>
            <a:off x="2264760" y="3018600"/>
            <a:ext cx="7878960" cy="662400"/>
          </a:xfrm>
          <a:prstGeom prst="rect">
            <a:avLst/>
          </a:prstGeom>
          <a:noFill/>
          <a:ln w="0">
            <a:noFill/>
          </a:ln>
        </p:spPr>
        <p:style>
          <a:lnRef idx="0"/>
          <a:fillRef idx="0"/>
          <a:effectRef idx="0"/>
          <a:fontRef idx="minor"/>
        </p:style>
        <p:txBody>
          <a:bodyPr lIns="90000" rIns="90000" tIns="45000" bIns="45000" anchor="t">
            <a:noAutofit/>
          </a:bodyPr>
          <a:p>
            <a:pPr>
              <a:lnSpc>
                <a:spcPts val="2611"/>
              </a:lnSpc>
              <a:buNone/>
              <a:tabLst>
                <a:tab algn="l" pos="0"/>
              </a:tabLst>
            </a:pPr>
            <a:r>
              <a:rPr b="0" lang="en-US" sz="2400" spc="-1" strike="noStrike">
                <a:solidFill>
                  <a:srgbClr val="39393c"/>
                </a:solidFill>
                <a:latin typeface="Times New Roman"/>
                <a:ea typeface="Open Sans"/>
              </a:rPr>
              <a:t>Equip local technicians and installers with the skills to properly design, install, and maintain solar systems.</a:t>
            </a:r>
            <a:endParaRPr b="0" lang="en-IN" sz="2400" spc="-1" strike="noStrike">
              <a:latin typeface="Arial"/>
            </a:endParaRPr>
          </a:p>
        </p:txBody>
      </p:sp>
      <p:pic>
        <p:nvPicPr>
          <p:cNvPr id="208" name="Image 2" descr="preencoded.png"/>
          <p:cNvPicPr/>
          <p:nvPr/>
        </p:nvPicPr>
        <p:blipFill>
          <a:blip r:embed="rId3"/>
          <a:stretch/>
        </p:blipFill>
        <p:spPr>
          <a:xfrm>
            <a:off x="828720" y="4087800"/>
            <a:ext cx="1104120" cy="1766880"/>
          </a:xfrm>
          <a:prstGeom prst="rect">
            <a:avLst/>
          </a:prstGeom>
          <a:ln w="0">
            <a:noFill/>
          </a:ln>
        </p:spPr>
      </p:pic>
      <p:sp>
        <p:nvSpPr>
          <p:cNvPr id="209" name="Text 5"/>
          <p:cNvSpPr/>
          <p:nvPr/>
        </p:nvSpPr>
        <p:spPr>
          <a:xfrm>
            <a:off x="2264760" y="4308480"/>
            <a:ext cx="276156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8"/>
              </a:lnSpc>
              <a:buNone/>
              <a:tabLst>
                <a:tab algn="l" pos="0"/>
              </a:tabLst>
            </a:pPr>
            <a:r>
              <a:rPr b="1" lang="en-US" sz="2400" spc="-1" strike="noStrike">
                <a:solidFill>
                  <a:srgbClr val="101014"/>
                </a:solidFill>
                <a:latin typeface="Times New Roman"/>
                <a:ea typeface="Playfair Display"/>
              </a:rPr>
              <a:t>Financial Literacy</a:t>
            </a:r>
            <a:endParaRPr b="0" lang="en-IN" sz="2400" spc="-1" strike="noStrike">
              <a:latin typeface="Arial"/>
            </a:endParaRPr>
          </a:p>
        </p:txBody>
      </p:sp>
      <p:sp>
        <p:nvSpPr>
          <p:cNvPr id="210" name="Text 6"/>
          <p:cNvSpPr/>
          <p:nvPr/>
        </p:nvSpPr>
        <p:spPr>
          <a:xfrm>
            <a:off x="2264760" y="4786560"/>
            <a:ext cx="7878960" cy="662400"/>
          </a:xfrm>
          <a:prstGeom prst="rect">
            <a:avLst/>
          </a:prstGeom>
          <a:noFill/>
          <a:ln w="0">
            <a:noFill/>
          </a:ln>
        </p:spPr>
        <p:style>
          <a:lnRef idx="0"/>
          <a:fillRef idx="0"/>
          <a:effectRef idx="0"/>
          <a:fontRef idx="minor"/>
        </p:style>
        <p:txBody>
          <a:bodyPr lIns="90000" rIns="90000" tIns="45000" bIns="45000" anchor="t">
            <a:noAutofit/>
          </a:bodyPr>
          <a:p>
            <a:pPr>
              <a:lnSpc>
                <a:spcPts val="2611"/>
              </a:lnSpc>
              <a:buNone/>
              <a:tabLst>
                <a:tab algn="l" pos="0"/>
              </a:tabLst>
            </a:pPr>
            <a:r>
              <a:rPr b="0" lang="en-US" sz="2400" spc="-1" strike="noStrike">
                <a:solidFill>
                  <a:srgbClr val="39393c"/>
                </a:solidFill>
                <a:latin typeface="Times New Roman"/>
                <a:ea typeface="Open Sans"/>
              </a:rPr>
              <a:t>Educate rural households on the benefits and cost-saving potential of solar energy to drive adoption.</a:t>
            </a:r>
            <a:endParaRPr b="0" lang="en-IN" sz="2400" spc="-1" strike="noStrike">
              <a:latin typeface="Arial"/>
            </a:endParaRPr>
          </a:p>
        </p:txBody>
      </p:sp>
      <p:pic>
        <p:nvPicPr>
          <p:cNvPr id="211" name="Image 3" descr="preencoded.png"/>
          <p:cNvPicPr/>
          <p:nvPr/>
        </p:nvPicPr>
        <p:blipFill>
          <a:blip r:embed="rId4"/>
          <a:stretch/>
        </p:blipFill>
        <p:spPr>
          <a:xfrm>
            <a:off x="828720" y="5855400"/>
            <a:ext cx="1104120" cy="1766880"/>
          </a:xfrm>
          <a:prstGeom prst="rect">
            <a:avLst/>
          </a:prstGeom>
          <a:ln w="0">
            <a:noFill/>
          </a:ln>
        </p:spPr>
      </p:pic>
      <p:sp>
        <p:nvSpPr>
          <p:cNvPr id="212" name="Text 7"/>
          <p:cNvSpPr/>
          <p:nvPr/>
        </p:nvSpPr>
        <p:spPr>
          <a:xfrm>
            <a:off x="2264760" y="6076440"/>
            <a:ext cx="314604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8"/>
              </a:lnSpc>
              <a:buNone/>
              <a:tabLst>
                <a:tab algn="l" pos="0"/>
              </a:tabLst>
            </a:pPr>
            <a:r>
              <a:rPr b="1" lang="en-US" sz="2400" spc="-1" strike="noStrike">
                <a:solidFill>
                  <a:srgbClr val="101014"/>
                </a:solidFill>
                <a:latin typeface="Times New Roman"/>
                <a:ea typeface="Playfair Display"/>
              </a:rPr>
              <a:t>Community Engagement</a:t>
            </a:r>
            <a:endParaRPr b="0" lang="en-IN" sz="2400" spc="-1" strike="noStrike">
              <a:latin typeface="Arial"/>
            </a:endParaRPr>
          </a:p>
        </p:txBody>
      </p:sp>
      <p:sp>
        <p:nvSpPr>
          <p:cNvPr id="213" name="Text 8"/>
          <p:cNvSpPr/>
          <p:nvPr/>
        </p:nvSpPr>
        <p:spPr>
          <a:xfrm>
            <a:off x="2264760" y="6554160"/>
            <a:ext cx="7878960" cy="662400"/>
          </a:xfrm>
          <a:prstGeom prst="rect">
            <a:avLst/>
          </a:prstGeom>
          <a:noFill/>
          <a:ln w="0">
            <a:noFill/>
          </a:ln>
        </p:spPr>
        <p:style>
          <a:lnRef idx="0"/>
          <a:fillRef idx="0"/>
          <a:effectRef idx="0"/>
          <a:fontRef idx="minor"/>
        </p:style>
        <p:txBody>
          <a:bodyPr lIns="90000" rIns="90000" tIns="45000" bIns="45000" anchor="t">
            <a:noAutofit/>
          </a:bodyPr>
          <a:p>
            <a:pPr>
              <a:lnSpc>
                <a:spcPts val="2611"/>
              </a:lnSpc>
              <a:buNone/>
              <a:tabLst>
                <a:tab algn="l" pos="0"/>
              </a:tabLst>
            </a:pPr>
            <a:r>
              <a:rPr b="0" lang="en-US" sz="2400" spc="-1" strike="noStrike">
                <a:solidFill>
                  <a:srgbClr val="39393c"/>
                </a:solidFill>
                <a:latin typeface="Times New Roman"/>
                <a:ea typeface="Open Sans"/>
              </a:rPr>
              <a:t>Empower communities to take ownership and responsibility for the long-term sustainability of solar projects.</a:t>
            </a:r>
            <a:endParaRPr b="0" lang="en-IN" sz="2400" spc="-1" strike="noStrike">
              <a:latin typeface="Arial"/>
            </a:endParaRPr>
          </a:p>
        </p:txBody>
      </p:sp>
    </p:spTree>
  </p:cSld>
  <p:transition spd="slow">
    <p:push dir="u"/>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Shape 0"/>
          <p:cNvSpPr/>
          <p:nvPr/>
        </p:nvSpPr>
        <p:spPr>
          <a:xfrm>
            <a:off x="0" y="0"/>
            <a:ext cx="14629680" cy="8228880"/>
          </a:xfrm>
          <a:prstGeom prst="rect">
            <a:avLst/>
          </a:prstGeom>
          <a:solidFill>
            <a:srgbClr val="0c0c0e"/>
          </a:solidFill>
          <a:ln w="0">
            <a:noFill/>
          </a:ln>
        </p:spPr>
        <p:style>
          <a:lnRef idx="0"/>
          <a:fillRef idx="0"/>
          <a:effectRef idx="0"/>
          <a:fontRef idx="minor"/>
        </p:style>
      </p:sp>
      <p:sp>
        <p:nvSpPr>
          <p:cNvPr id="215" name="Shape 1"/>
          <p:cNvSpPr/>
          <p:nvPr/>
        </p:nvSpPr>
        <p:spPr>
          <a:xfrm>
            <a:off x="0" y="902880"/>
            <a:ext cx="14629680" cy="8228880"/>
          </a:xfrm>
          <a:prstGeom prst="rect">
            <a:avLst/>
          </a:prstGeom>
          <a:solidFill>
            <a:srgbClr val="f3f3f7"/>
          </a:solidFill>
          <a:ln w="0">
            <a:noFill/>
          </a:ln>
        </p:spPr>
        <p:style>
          <a:lnRef idx="0"/>
          <a:fillRef idx="0"/>
          <a:effectRef idx="0"/>
          <a:fontRef idx="minor"/>
        </p:style>
      </p:sp>
      <p:pic>
        <p:nvPicPr>
          <p:cNvPr id="216" name="Image 0" descr="preencoded.png"/>
          <p:cNvPicPr/>
          <p:nvPr/>
        </p:nvPicPr>
        <p:blipFill>
          <a:blip r:embed="rId1"/>
          <a:stretch/>
        </p:blipFill>
        <p:spPr>
          <a:xfrm>
            <a:off x="0" y="0"/>
            <a:ext cx="14629680" cy="2776680"/>
          </a:xfrm>
          <a:prstGeom prst="rect">
            <a:avLst/>
          </a:prstGeom>
          <a:ln w="0">
            <a:noFill/>
          </a:ln>
        </p:spPr>
      </p:pic>
      <p:sp>
        <p:nvSpPr>
          <p:cNvPr id="217" name="Text 2"/>
          <p:cNvSpPr/>
          <p:nvPr/>
        </p:nvSpPr>
        <p:spPr>
          <a:xfrm>
            <a:off x="1440000" y="3420000"/>
            <a:ext cx="10553760" cy="159660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1" lang="en-US" sz="4370" spc="-1" strike="noStrike">
                <a:solidFill>
                  <a:srgbClr val="101014"/>
                </a:solidFill>
                <a:latin typeface="Times New Roman"/>
                <a:ea typeface="Playfair Display"/>
              </a:rPr>
              <a:t>The Bright Future of Solar-Powered Rural Electrification</a:t>
            </a:r>
            <a:endParaRPr b="0" lang="en-IN" sz="4370" spc="-1" strike="noStrike">
              <a:latin typeface="Arial"/>
            </a:endParaRPr>
          </a:p>
        </p:txBody>
      </p:sp>
      <p:sp>
        <p:nvSpPr>
          <p:cNvPr id="218" name="Text 3"/>
          <p:cNvSpPr/>
          <p:nvPr/>
        </p:nvSpPr>
        <p:spPr>
          <a:xfrm>
            <a:off x="1371600" y="5421600"/>
            <a:ext cx="11886840" cy="19047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2400" spc="-1" strike="noStrike">
                <a:solidFill>
                  <a:srgbClr val="39393c"/>
                </a:solidFill>
                <a:latin typeface="Times New Roman"/>
                <a:ea typeface="Open Sans"/>
              </a:rPr>
              <a:t> </a:t>
            </a:r>
            <a:r>
              <a:rPr b="0" lang="en-US" sz="2400" spc="-1" strike="noStrike">
                <a:solidFill>
                  <a:srgbClr val="39393c"/>
                </a:solidFill>
                <a:latin typeface="Times New Roman"/>
                <a:ea typeface="Open Sans"/>
              </a:rPr>
              <a:t>As solar technology continues to advance and become more accessible, the potential for rural electrification through distributed, community-owned solar systems is immense. By overcoming the challenges of traditional grid-based approaches, solar energy can bring reliable, affordable, and sustainable electricity to the last mile, transforming lives and communities.</a:t>
            </a:r>
            <a:endParaRPr b="0" lang="en-IN" sz="2400" spc="-1" strike="noStrike">
              <a:latin typeface="Arial"/>
            </a:endParaRPr>
          </a:p>
        </p:txBody>
      </p:sp>
    </p:spTree>
  </p:cSld>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171</TotalTime>
  <Application>LibreOffice/7.3.7.2$Linux_X86_64 LibreOffice_project/30$Build-2</Application>
  <AppVersion>15.0000</AppVersion>
  <Words>790</Words>
  <Paragraphs>70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2024-06-12T14:15:03Z</dcterms:created>
  <dc:creator>PptxGenJS</dc:creator>
  <dc:description/>
  <dc:language>en-IN</dc:language>
  <cp:lastModifiedBy/>
  <dcterms:modified xsi:type="dcterms:W3CDTF">2024-06-13T11:31:02Z</dcterms:modified>
  <cp:revision>6</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Custom</vt:lpwstr>
  </property>
  <property fmtid="{D5CDD505-2E9C-101B-9397-08002B2CF9AE}" pid="4" name="Slides">
    <vt:i4>11</vt:i4>
  </property>
</Properties>
</file>